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1" r:id="rId15"/>
    <p:sldId id="272" r:id="rId16"/>
    <p:sldId id="273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9" r:id="rId31"/>
    <p:sldId id="288" r:id="rId32"/>
    <p:sldId id="290" r:id="rId33"/>
    <p:sldId id="291" r:id="rId34"/>
    <p:sldId id="292" r:id="rId35"/>
    <p:sldId id="293" r:id="rId36"/>
    <p:sldId id="298" r:id="rId37"/>
    <p:sldId id="294" r:id="rId38"/>
    <p:sldId id="295" r:id="rId39"/>
    <p:sldId id="296" r:id="rId40"/>
    <p:sldId id="297" r:id="rId41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5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86181"/>
  </p:normalViewPr>
  <p:slideViewPr>
    <p:cSldViewPr snapToGrid="0">
      <p:cViewPr>
        <p:scale>
          <a:sx n="125" d="100"/>
          <a:sy n="125" d="100"/>
        </p:scale>
        <p:origin x="28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21D2EB-A56D-3F4A-A737-3CB483508CCA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DA91-5972-4F4C-9DD0-E080CD77B26F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2966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Swin</a:t>
            </a:r>
            <a:r>
              <a:rPr lang="en-US" dirty="0"/>
              <a:t> Transformer revolutionizes computer vision with its enhanced performance, efficiency, and adaptability to diverse vision tasks, thanks to its unique hierarchical structure, shifted window self-attention, and relative positional encoding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4DA91-5972-4F4C-9DD0-E080CD77B26F}" type="slidenum">
              <a:rPr lang="en-IL" smtClean="0"/>
              <a:t>37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7816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3C1DE-D332-4C2C-617A-2315037D3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6E1ACD-F76C-F627-6680-54AD0E397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B606D-57D7-B696-55BC-697212C48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5C579-7DB4-027E-030B-039724AF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6A98B-0CCF-5CD7-E959-682E45A7D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952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EEA4B-5BDB-F8EA-F10F-9FE247480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D03284-FC38-5527-2980-C59B759BF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336B-A677-F6D7-476B-DCFDAC373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66DEC-08CF-4578-7A57-7ED96EAD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38C7-610F-407A-8D1B-6EA657F9A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8377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7EFF0-0F5E-5075-FFD7-C1871DD99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CA8442-ED09-6C86-C10B-4187FBB59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A79A0-F347-D692-BE18-E87F9B16A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0A4E1-974B-6B5F-3B6E-4F577009F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7B016-6CCF-784D-B881-BFE761FB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9729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78CD6-C4E9-B115-1108-26A2B6A9B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591CC-50D6-8D64-FF28-11D338DCE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05AA0-3F24-0DF0-18D5-7720453E6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3D62C-858B-A1DE-3587-01DDF54EE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2C276-A83D-192F-B7F8-527BAF61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8852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9AD7-FC40-B135-5B18-C4A5D7763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AA9FB-9B5C-58D2-3D3A-0CE425065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1F780-2370-1101-1667-DEF2A2B05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D66E7-CCE7-9B56-B3E9-87C137E37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3E6A1-5AA2-8C18-3516-3B84E7667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0821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D29A-A51E-B3C0-F86E-48ACD4003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84D62-AE1B-D381-E323-562B905014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F7F7A-30D9-587A-EFD1-41B08BC52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7EF43-B437-7500-96BA-9C96156E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D0F69-9AF6-AC79-4237-B7EAE2787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63387-F595-B818-7221-EE82E7E9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3515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75CAB-F30D-D896-2B75-A851E43C4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6E7F6-5D7C-9100-D05A-F344B0FD1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31829D-5B76-230C-7CA6-7C1D17F7C1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1F0269-DE36-0CAF-90AC-50B8A25FC2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DFFD8-AB56-A6D2-D77D-5E4FA045B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36D29-39C2-C14B-5D3B-3670F5265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9F0174-467C-C5EA-D363-3D09CC52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147FDA-88E6-D023-4B9E-BD4976AA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98199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03F6-918B-3986-095C-3CC6B0EBD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44D106-DA46-C465-FA49-C86F11DAE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E86210-3635-C560-307C-F64C49F5E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30841-E8EB-669C-7D20-A44293041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6158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811474-1149-A42C-4E36-34498DEB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6C1925-E896-5655-4BDF-865C05C34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A7305-5CFD-1F2F-CE82-451ABF329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98190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1F97-87DA-5239-625F-00220574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8D42B-ACD5-6ECA-17BD-7F8BA8E32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A005D-E5FA-7375-7EFD-377D8ADC4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0D4D4-5D99-6BC7-8600-41FFE7EC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9ED4F-4EBE-84ED-3F57-F283C1D74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C2C8AA-77C0-C2B8-6FF2-EAE4F700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5025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B988-A614-A2E1-AEC1-FB5A3150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8EDFBD-53EF-651E-278E-DF0C05DC0A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E6AFF-6295-CDCD-DEF4-2EBB055204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0D5C1-E598-FF59-53D2-8E308913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083E7-91D5-73F5-9340-9044D6A9C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C62EC-95CF-1518-5B13-45F4F2A8B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66787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39F4E1-028F-F4F8-A24C-5BD61B25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8819A-A0F0-B854-9784-CA8E834ED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94E6B-4D93-C78B-0A89-D11BD139E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685C3-055B-4D43-8637-A40E4FDDB584}" type="datetimeFigureOut">
              <a:rPr lang="en-IL" smtClean="0"/>
              <a:t>29/05/2023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CC651-DF21-FEFE-118E-598744F7D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C5054-E360-2F15-2E85-DD71D82E2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F316B-677A-9A4A-B650-663BCFEBF76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5310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B951-F486-D967-D2E9-ECCD4ED49F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EE 046746 - Technion - Computer Vision</a:t>
            </a:r>
            <a:br>
              <a:rPr lang="en-US" b="0" dirty="0">
                <a:solidFill>
                  <a:srgbClr val="97A7C8"/>
                </a:solidFill>
                <a:effectLst/>
                <a:latin typeface="Menlo" panose="020B0609030804020204" pitchFamily="49" charset="0"/>
              </a:rPr>
            </a:b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C492C3-3CF6-5309-8158-48112E6963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Tutorial 12 - Attention and Transformers</a:t>
            </a:r>
            <a:endParaRPr lang="en-US" b="0" dirty="0">
              <a:solidFill>
                <a:srgbClr val="97A7C8"/>
              </a:solidFill>
              <a:effectLst/>
              <a:latin typeface="Menlo" panose="020B0609030804020204" pitchFamily="49" charset="0"/>
            </a:endParaRPr>
          </a:p>
          <a:p>
            <a:endParaRPr lang="en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82BCD-3243-6542-CEBB-29A9B7F87CF4}"/>
              </a:ext>
            </a:extLst>
          </p:cNvPr>
          <p:cNvSpPr txBox="1"/>
          <p:nvPr/>
        </p:nvSpPr>
        <p:spPr>
          <a:xfrm>
            <a:off x="2011680" y="5892800"/>
            <a:ext cx="209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/>
              <a:t>Credit to Hila Manor</a:t>
            </a:r>
          </a:p>
        </p:txBody>
      </p:sp>
    </p:spTree>
    <p:extLst>
      <p:ext uri="{BB962C8B-B14F-4D97-AF65-F5344CB8AC3E}">
        <p14:creationId xmlns:p14="http://schemas.microsoft.com/office/powerpoint/2010/main" val="6913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0BD7-DDE3-5F97-B830-13D3F501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Now onto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21991-8A8D-B494-A6F6-35E6C9D85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0" u="none" strike="noStrike" dirty="0">
              <a:effectLst/>
              <a:latin typeface="-apple-system"/>
            </a:endParaRPr>
          </a:p>
          <a:p>
            <a:endParaRPr lang="en-US" dirty="0">
              <a:latin typeface="-apple-system"/>
            </a:endParaRPr>
          </a:p>
          <a:p>
            <a:endParaRPr lang="en-US" b="0" i="0" u="none" strike="noStrike" dirty="0">
              <a:effectLst/>
              <a:latin typeface="-apple-system"/>
            </a:endParaRPr>
          </a:p>
          <a:p>
            <a:endParaRPr lang="en-US" dirty="0">
              <a:latin typeface="-apple-system"/>
            </a:endParaRPr>
          </a:p>
          <a:p>
            <a:endParaRPr lang="en-US" b="0" i="0" u="none" strike="noStrike" dirty="0">
              <a:effectLst/>
              <a:latin typeface="-apple-system"/>
            </a:endParaRPr>
          </a:p>
          <a:p>
            <a:endParaRPr lang="en-IL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CD3BE4-7647-8889-CC14-59B33E57E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517963"/>
              </p:ext>
            </p:extLst>
          </p:nvPr>
        </p:nvGraphicFramePr>
        <p:xfrm>
          <a:off x="1127760" y="1690688"/>
          <a:ext cx="9052560" cy="2755106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526280">
                  <a:extLst>
                    <a:ext uri="{9D8B030D-6E8A-4147-A177-3AD203B41FA5}">
                      <a16:colId xmlns:a16="http://schemas.microsoft.com/office/drawing/2014/main" val="321686900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295516372"/>
                    </a:ext>
                  </a:extLst>
                </a:gridCol>
              </a:tblGrid>
              <a:tr h="544966">
                <a:tc>
                  <a:txBody>
                    <a:bodyPr/>
                    <a:lstStyle/>
                    <a:p>
                      <a:r>
                        <a:rPr lang="en-IL" dirty="0"/>
                        <a:t>Keys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985060"/>
                  </a:ext>
                </a:extLst>
              </a:tr>
              <a:tr h="552535">
                <a:tc>
                  <a:txBody>
                    <a:bodyPr/>
                    <a:lstStyle/>
                    <a:p>
                      <a:r>
                        <a:rPr lang="en-IL" dirty="0"/>
                        <a:t>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étudiant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527477"/>
                  </a:ext>
                </a:extLst>
              </a:tr>
              <a:tr h="552535">
                <a:tc>
                  <a:txBody>
                    <a:bodyPr/>
                    <a:lstStyle/>
                    <a:p>
                      <a:r>
                        <a:rPr lang="en-IL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je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457492"/>
                  </a:ext>
                </a:extLst>
              </a:tr>
              <a:tr h="552535"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872703"/>
                  </a:ext>
                </a:extLst>
              </a:tr>
              <a:tr h="552535">
                <a:tc>
                  <a:txBody>
                    <a:bodyPr/>
                    <a:lstStyle/>
                    <a:p>
                      <a:r>
                        <a:rPr lang="en-IL" dirty="0"/>
                        <a:t>painting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tableau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80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79149BC-A2AC-AB50-E650-FC49FD9EC43A}"/>
              </a:ext>
            </a:extLst>
          </p:cNvPr>
          <p:cNvSpPr txBox="1"/>
          <p:nvPr/>
        </p:nvSpPr>
        <p:spPr>
          <a:xfrm>
            <a:off x="3261360" y="4824372"/>
            <a:ext cx="421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/>
              <a:t>How would you translate “I am a student”?</a:t>
            </a:r>
          </a:p>
        </p:txBody>
      </p:sp>
    </p:spTree>
    <p:extLst>
      <p:ext uri="{BB962C8B-B14F-4D97-AF65-F5344CB8AC3E}">
        <p14:creationId xmlns:p14="http://schemas.microsoft.com/office/powerpoint/2010/main" val="719063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D4E20-BDA8-72E7-BF5F-FF118F84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Now onto Attention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4C56-438E-7314-B29C-CD4FB10C3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Will every key have a unique translation?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The correct translation is "Je suis </a:t>
            </a:r>
            <a:r>
              <a:rPr lang="en-US" b="0" i="0" u="none" strike="noStrike" dirty="0" err="1">
                <a:effectLst/>
                <a:latin typeface="-apple-system"/>
              </a:rPr>
              <a:t>étudiant</a:t>
            </a:r>
            <a:r>
              <a:rPr lang="en-US" b="0" i="0" u="none" strike="noStrike" dirty="0">
                <a:effectLst/>
                <a:latin typeface="-apple-system"/>
              </a:rPr>
              <a:t>". Only 3 words!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What is the role of the word "a" in this context?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Maybe the translation depends on more than just one word?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I am a female student -&gt; Je suis </a:t>
            </a:r>
            <a:r>
              <a:rPr lang="en-US" b="0" i="0" u="none" strike="noStrike" dirty="0" err="1">
                <a:effectLst/>
                <a:latin typeface="-apple-system"/>
              </a:rPr>
              <a:t>étudiante</a:t>
            </a:r>
            <a:endParaRPr lang="en-US" b="0" i="0" u="none" strike="noStrike" dirty="0">
              <a:effectLst/>
              <a:latin typeface="-apple-system"/>
            </a:endParaRP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016111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9CE-3CB8-A8BA-81A0-EF05307F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Attention</a:t>
            </a:r>
            <a:endParaRPr lang="en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</p:spPr>
            <p:txBody>
              <a:bodyPr>
                <a:no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Formally: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2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Query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- The input we now want to search in our database: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𝑞</m:t>
                            </m:r>
                          </m:sub>
                        </m:sSub>
                      </m:sup>
                    </m:sSup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endParaRPr lang="en-US" sz="22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1143000" lvl="2" indent="-228600">
                  <a:buFont typeface="Arial" panose="020B0604020202020204" pitchFamily="34" charset="0"/>
                  <a:buChar char="•"/>
                </a:pP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𝑖∈{1,...,𝑛}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, where </a:t>
                </a: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𝑛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is the length of our query.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2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Key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- The entries in our database: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𝑘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𝑗</m:t>
                        </m:r>
                      </m:sub>
                    </m:sSub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𝑘</m:t>
                            </m:r>
                          </m:sub>
                        </m:sSub>
                      </m:sup>
                    </m:sSup>
                  </m:oMath>
                </a14:m>
                <a:endParaRPr lang="en-US" sz="22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1143000" lvl="2" indent="-228600">
                  <a:buFont typeface="Arial" panose="020B0604020202020204" pitchFamily="34" charset="0"/>
                  <a:buChar char="•"/>
                </a:pP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They're from the same "family" so usually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𝑞</m:t>
                        </m:r>
                      </m:sub>
                    </m:sSub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sz="22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200" b="1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Value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- A data-point in the destination domain we're searching for-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𝑗</m:t>
                        </m:r>
                      </m:sub>
                    </m:sSub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𝑣</m:t>
                            </m:r>
                          </m:sub>
                        </m:sSub>
                      </m:sup>
                    </m:sSup>
                  </m:oMath>
                </a14:m>
                <a:endParaRPr lang="en-US" sz="22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1143000" lvl="2" indent="-228600">
                  <a:buFont typeface="Arial" panose="020B0604020202020204" pitchFamily="34" charset="0"/>
                  <a:buChar char="•"/>
                </a:pP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𝑗∈{1,...,𝑚}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, where </a:t>
                </a: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𝑚</a:t>
                </a:r>
                <a:r>
                  <a:rPr lang="en-US" sz="2200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is the size of our database.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To query our database, we need to find the key in the dictionary that is the most like our query.</a:t>
                </a:r>
              </a:p>
              <a:p>
                <a:pPr marL="285750" indent="-285750" algn="ctr"/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The most common similarity function is the scaled dot product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effectLst/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𝑆𝑖𝑚𝑖𝑙𝑎𝑟𝑖𝑡𝑦</m:t>
                      </m:r>
                      <m:d>
                        <m:dPr>
                          <m:ctrlPr>
                            <a:rPr lang="en-US" sz="2200" b="0" i="1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200" b="0" i="1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effectLst/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200" b="0" i="1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</m:oMath>
                  </m:oMathPara>
                </a14:m>
                <a:endParaRPr lang="en-US" sz="2200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  <a:blipFill>
                <a:blip r:embed="rId2"/>
                <a:stretch>
                  <a:fillRect l="-700" t="-1802" b="-991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2897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9CE-3CB8-A8BA-81A0-EF05307F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Attention</a:t>
            </a:r>
            <a:endParaRPr lang="en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</p:spPr>
            <p:txBody>
              <a:bodyPr>
                <a:noAutofit/>
              </a:bodyPr>
              <a:lstStyle/>
              <a:p>
                <a:pPr algn="l">
                  <a:buFont typeface="Arial" panose="020B0604020202020204" pitchFamily="34" charset="0"/>
                  <a:buChar char="•"/>
                </a:pPr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Then we weigh the result according to how similar the key was to the original query: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u="none" strike="noStrike" smtClean="0">
                          <a:effectLst/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𝐴𝑡𝑡𝑒𝑛𝑡𝑖𝑜𝑛</m:t>
                      </m:r>
                      <m:d>
                        <m:dPr>
                          <m:ctrlPr>
                            <a:rPr lang="en-US" sz="2200" b="0" i="1" u="none" strike="noStrike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200" b="0" i="1" u="none" strike="noStrike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200" b="0" i="1" u="none" strike="noStrike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𝑗</m:t>
                              </m:r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𝑚</m:t>
                              </m:r>
                            </m:sup>
                          </m:sSubSup>
                          <m:r>
                            <a:rPr lang="en-US" sz="2200" b="0" i="1" u="none" strike="noStrike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200" b="0" i="1" u="none" strike="noStrike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200" b="0" i="1" u="none" strike="noStrike" smtClean="0">
                                          <a:effectLst/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𝑗</m:t>
                              </m:r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b="0" i="1" u="none" strike="noStrike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𝑚</m:t>
                              </m:r>
                            </m:sup>
                          </m:sSubSup>
                        </m:e>
                      </m:d>
                      <m:r>
                        <a:rPr lang="en-US" sz="2200" b="0" i="1" u="none" strike="noStrike" smtClean="0">
                          <a:effectLst/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200" b="0" i="1" u="none" strike="noStrike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200" b="0" i="1" u="none" strike="noStrike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𝑗</m:t>
                          </m:r>
                        </m:sub>
                        <m:sup/>
                        <m:e>
                          <m:r>
                            <a:rPr lang="en-US" sz="2200" b="0" i="1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𝑆𝑖𝑚𝑖𝑙𝑎𝑟𝑖𝑡𝑦</m:t>
                          </m:r>
                          <m:d>
                            <m:d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0" i="1" smtClean="0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200" b="0" i="1" smtClean="0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We can stack keys-vectors on top of each other (</a:t>
                </a:r>
                <a14:m>
                  <m:oMath xmlns:m="http://schemas.openxmlformats.org/officeDocument/2006/math">
                    <m:r>
                      <a:rPr lang="en-US" sz="2200" b="0" i="1" u="none" strike="noStrike" dirty="0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𝐊</m:t>
                    </m:r>
                    <m:r>
                      <a:rPr lang="en-US" sz="2200" b="0" i="1" u="none" strike="noStrike" dirty="0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u="none" strike="noStrike" dirty="0" err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×</m:t>
                        </m:r>
                        <m: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) to get all of the similarity values at once for a single query: </a:t>
                </a:r>
                <a:r>
                  <a:rPr lang="en-US" sz="2200" b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SupPr>
                          <m:e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𝐾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en-US" sz="2200" b="0" i="1" u="none" strike="noStrike" dirty="0" smtClean="0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b="0" i="1" u="none" strike="noStrike" dirty="0" smtClean="0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sz="2200" b="0" i="1" u="none" strike="noStrike" dirty="0" smtClean="0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rad>
                      </m:den>
                    </m:f>
                  </m:oMath>
                </a14:m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We can normalize it with </a:t>
                </a:r>
                <a:r>
                  <a:rPr lang="en-US" sz="22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Softmax</a:t>
                </a:r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We can also stack values the same way (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𝑣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200" b="0" i="0" u="none" strike="noStrike" dirty="0" smtClean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×</m:t>
                        </m:r>
                        <m: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) </a:t>
                </a:r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to weigh all the values at once: 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𝑠𝑜𝑓𝑡𝑚𝑎𝑥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𝐾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radPr>
                              <m:deg/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rad>
                          </m:den>
                        </m:f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</m:oMath>
                </a14:m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IL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  <a:blipFill>
                <a:blip r:embed="rId2"/>
                <a:stretch>
                  <a:fillRect l="-700" t="-1231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2527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9CE-3CB8-A8BA-81A0-EF05307F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Attention</a:t>
            </a:r>
            <a:endParaRPr lang="en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</p:spPr>
            <p:txBody>
              <a:bodyPr>
                <a:noAutofit/>
              </a:bodyPr>
              <a:lstStyle/>
              <a:p>
                <a:pPr algn="l">
                  <a:buFont typeface="Arial" panose="020B0604020202020204" pitchFamily="34" charset="0"/>
                  <a:buChar char="•"/>
                </a:pPr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And of course, we can also, stack the queries (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𝑄</m:t>
                    </m:r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𝑞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IL"/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) </a:t>
                </a:r>
              </a:p>
              <a:p>
                <a:pPr marL="0" indent="0">
                  <a:buNone/>
                </a:pPr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IL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E4E0D5-94EC-7B40-4AD7-8D3A71624A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0040" y="1835785"/>
                <a:ext cx="10876280" cy="4209415"/>
              </a:xfrm>
              <a:blipFill>
                <a:blip r:embed="rId2"/>
                <a:stretch>
                  <a:fillRect l="-70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8B157ED-BB76-A740-BE34-0830A52C62A2}"/>
                  </a:ext>
                </a:extLst>
              </p:cNvPr>
              <p:cNvSpPr txBox="1"/>
              <p:nvPr/>
            </p:nvSpPr>
            <p:spPr>
              <a:xfrm>
                <a:off x="2479040" y="3183671"/>
                <a:ext cx="7233920" cy="9892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sz="3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𝐴𝑡𝑡𝑒𝑛𝑡𝑖𝑜𝑛</m:t>
                    </m:r>
                    <m:d>
                      <m:dPr>
                        <m:ctrlP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𝑄</m:t>
                        </m:r>
                        <m: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𝐾</m:t>
                        </m:r>
                        <m: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US" sz="3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𝑉</m:t>
                        </m:r>
                      </m:e>
                    </m:d>
                  </m:oMath>
                </a14:m>
                <a:r>
                  <a:rPr lang="en-IL" sz="3200" dirty="0"/>
                  <a:t>=</a:t>
                </a:r>
                <a:r>
                  <a:rPr lang="en-US" sz="3200" dirty="0"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𝑠𝑜𝑓𝑡𝑚𝑎𝑥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32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𝑄</m:t>
                                </m:r>
                              </m:e>
                              <m:sup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32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𝐾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radPr>
                              <m:deg/>
                              <m:e>
                                <m:sSub>
                                  <m:sSubPr>
                                    <m:ctrlPr>
                                      <a:rPr lang="en-US" sz="32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rad>
                          </m:den>
                        </m:f>
                      </m:e>
                    </m:d>
                    <m:r>
                      <a:rPr lang="en-US" sz="3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</m:oMath>
                </a14:m>
                <a:endParaRPr lang="en-IL" sz="32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8B157ED-BB76-A740-BE34-0830A52C6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9040" y="3183671"/>
                <a:ext cx="7233920" cy="989245"/>
              </a:xfrm>
              <a:prstGeom prst="rect">
                <a:avLst/>
              </a:prstGeom>
              <a:blipFill>
                <a:blip r:embed="rId3"/>
                <a:stretch>
                  <a:fillRect l="-702" b="-126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079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9CE-3CB8-A8BA-81A0-EF05307F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F596F"/>
                </a:solidFill>
              </a:rPr>
              <a:t>Attention Weights Matrix Visualization</a:t>
            </a:r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B60B97-62BE-CFAE-DA6B-AD2355406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" y="1679575"/>
            <a:ext cx="69723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92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9CE-3CB8-A8BA-81A0-EF05307F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F596F"/>
                </a:solidFill>
              </a:rPr>
              <a:t>Attention Weights Matrix Visualization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42FDA2-6674-C622-7A1A-1DE82CF75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1889760"/>
            <a:ext cx="10118320" cy="424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68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7255D-CDDF-2FAD-8617-CBFB2901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strike="noStrike" dirty="0">
                <a:solidFill>
                  <a:srgbClr val="EF596F"/>
                </a:solidFill>
                <a:effectLst/>
                <a:latin typeface="-apple-system"/>
              </a:rPr>
              <a:t> Self-Attention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418F18-A875-7193-3070-1A478579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080" y="710406"/>
            <a:ext cx="635000" cy="635000"/>
          </a:xfr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63C872-B923-310B-6983-7E8B74968176}"/>
              </a:ext>
            </a:extLst>
          </p:cNvPr>
          <p:cNvSpPr txBox="1">
            <a:spLocks/>
          </p:cNvSpPr>
          <p:nvPr/>
        </p:nvSpPr>
        <p:spPr>
          <a:xfrm>
            <a:off x="223520" y="1690687"/>
            <a:ext cx="9276080" cy="47202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What if we want to find relationships between elements in the same input?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dirty="0">
                <a:latin typeface="-apple-system"/>
              </a:rPr>
              <a:t>I</a:t>
            </a:r>
            <a:r>
              <a:rPr lang="en-US" sz="2200" b="0" i="0" u="none" strike="noStrike" dirty="0">
                <a:effectLst/>
                <a:latin typeface="-apple-system"/>
              </a:rPr>
              <a:t>n self-attention we only have one domain.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So, we use the same "query" input for the keys as well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We query it against itself.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And the destination domain also uses the same input (from English to English, to English again).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873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7255D-CDDF-2FAD-8617-CBFB2901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strike="noStrike" dirty="0">
                <a:solidFill>
                  <a:srgbClr val="EF596F"/>
                </a:solidFill>
                <a:effectLst/>
                <a:latin typeface="-apple-system"/>
              </a:rPr>
              <a:t> Self-Attention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418F18-A875-7193-3070-1A478579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080" y="710406"/>
            <a:ext cx="635000" cy="63500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AB2C91-BDF9-9553-BE04-2C8E56118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720" y="1543198"/>
            <a:ext cx="5022850" cy="520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52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59DE-06CA-F2F2-9EF3-2981EBF6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 Who are Q, K, V?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1E4C2B-3412-7E36-E8DB-311586E6A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" y="710406"/>
            <a:ext cx="635000" cy="635000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F84D03-09D9-85AC-2824-D2395BE08F62}"/>
              </a:ext>
            </a:extLst>
          </p:cNvPr>
          <p:cNvSpPr txBox="1">
            <a:spLocks/>
          </p:cNvSpPr>
          <p:nvPr/>
        </p:nvSpPr>
        <p:spPr>
          <a:xfrm>
            <a:off x="223520" y="1690687"/>
            <a:ext cx="9276080" cy="47202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How did we get from a word to these vectors? 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How do we get from </a:t>
            </a:r>
            <a:r>
              <a:rPr lang="en-US" sz="2200" b="1" i="0" u="none" strike="noStrike" dirty="0">
                <a:effectLst/>
                <a:latin typeface="-apple-system"/>
              </a:rPr>
              <a:t>an image</a:t>
            </a:r>
            <a:r>
              <a:rPr lang="en-US" sz="2200" b="0" i="0" u="none" strike="noStrike" dirty="0">
                <a:effectLst/>
                <a:latin typeface="-apple-system"/>
              </a:rPr>
              <a:t> to these vectors?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Cut the image to 16x16 patches, and </a:t>
            </a:r>
            <a:r>
              <a:rPr lang="en-US" sz="2200" b="0" i="1" u="none" strike="noStrike" dirty="0">
                <a:effectLst/>
                <a:latin typeface="-apple-system"/>
              </a:rPr>
              <a:t>embed</a:t>
            </a:r>
            <a:r>
              <a:rPr lang="en-US" sz="2200" b="0" i="0" u="none" strike="noStrike" dirty="0">
                <a:effectLst/>
                <a:latin typeface="-apple-system"/>
              </a:rPr>
              <a:t> each patch using an linear projection head (MLP).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  <a:latin typeface="-apple-system"/>
              </a:rPr>
              <a:t>Add some form of positional encoding, so we will have some sense of "where" each patch was.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3EFFD2-17FF-5839-3054-6D9AC2DF7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" y="3978275"/>
            <a:ext cx="7772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6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5AE3-B0C4-C939-6564-599CE24CD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61" y="4873625"/>
            <a:ext cx="10515600" cy="4351338"/>
          </a:xfrm>
        </p:spPr>
        <p:txBody>
          <a:bodyPr/>
          <a:lstStyle/>
          <a:p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Prompt: university students learning about transformers and attention, you can clearly see a self-attention title in the slides</a:t>
            </a:r>
            <a:endParaRPr lang="en-US" b="0" dirty="0">
              <a:solidFill>
                <a:srgbClr val="97A7C8"/>
              </a:solidFill>
              <a:effectLst/>
              <a:latin typeface="Menlo" panose="020B0609030804020204" pitchFamily="49" charset="0"/>
            </a:endParaRPr>
          </a:p>
          <a:p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EAF0DB-18AA-66DC-54D0-69B198314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030" y="456094"/>
            <a:ext cx="4130261" cy="413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48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59DE-06CA-F2F2-9EF3-2981EBF6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 Who are Q, K, V?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1E4C2B-3412-7E36-E8DB-311586E6A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" y="710406"/>
            <a:ext cx="635000" cy="635000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0F84D03-09D9-85AC-2824-D2395BE08F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3520" y="1690687"/>
                <a:ext cx="9276080" cy="472027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Now to create Q,K,V, we multiply the embedded input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𝑒𝑚𝑏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200" b="0" i="0" u="none" strike="noStrike" dirty="0"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 by Learnable matrices: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𝑊</m:t>
                        </m:r>
                      </m:e>
                      <m:sub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𝑄</m:t>
                        </m:r>
                      </m:sub>
                    </m:sSub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𝑞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200" b="0" i="0" u="none" strike="noStrike" dirty="0" smtClean="0">
                            <a:effectLst/>
                            <a:latin typeface="STIXMathJax_Main"/>
                          </a:rPr>
                          <m:t>×</m:t>
                        </m:r>
                        <m:sSub>
                          <m:sSubPr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𝑒𝑚𝑏</m:t>
                            </m:r>
                          </m:sub>
                        </m:sSub>
                      </m:sup>
                    </m:sSup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 </m:t>
                    </m:r>
                    <m:sSub>
                      <m:sSub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𝑊</m:t>
                        </m:r>
                      </m:e>
                      <m:sub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𝑉</m:t>
                        </m:r>
                      </m:sub>
                    </m:sSub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𝑣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200" b="0" i="0" u="none" strike="noStrike" dirty="0" smtClean="0">
                            <a:effectLst/>
                            <a:latin typeface="STIXMathJax_Main"/>
                          </a:rPr>
                          <m:t>×</m:t>
                        </m:r>
                        <m:sSub>
                          <m:sSubPr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𝑒𝑚𝑏</m:t>
                            </m:r>
                          </m:sub>
                        </m:sSub>
                      </m:sup>
                    </m:sSup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  </m:t>
                    </m:r>
                    <m:sSub>
                      <m:sSub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𝑊</m:t>
                        </m:r>
                      </m:e>
                      <m:sub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𝐾</m:t>
                        </m:r>
                      </m:sub>
                    </m:sSub>
                    <m:r>
                      <a:rPr lang="en-US" sz="2200" b="0" i="1" u="none" strike="noStrike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∈</m:t>
                    </m:r>
                    <m:sSup>
                      <m:sSupPr>
                        <m:ctrlP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200" b="0" i="1" u="none" strike="noStrike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𝑘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200" b="0" i="0" u="none" strike="noStrike" dirty="0" smtClean="0">
                            <a:effectLst/>
                            <a:latin typeface="STIXMathJax_Main"/>
                          </a:rPr>
                          <m:t>×</m:t>
                        </m:r>
                        <m:sSub>
                          <m:sSubPr>
                            <m:ctrlP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b="0" i="1" u="none" strike="noStrike" dirty="0" smtClean="0">
                                <a:effectLst/>
                                <a:latin typeface="Cambria Math" panose="02040503050406030204" pitchFamily="18" charset="0"/>
                              </a:rPr>
                              <m:t>𝑒𝑚𝑏</m:t>
                            </m:r>
                          </m:sub>
                        </m:sSub>
                      </m:sup>
                    </m:sSup>
                  </m:oMath>
                </a14:m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200" b="0" i="0" u="none" strike="noStrike" dirty="0"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Remember, in self attention, all of the inputs are the same!</a:t>
                </a:r>
                <a:endParaRPr lang="en-US" sz="2200" baseline="-25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𝑞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𝑄</m:t>
                          </m:r>
                        </m:sub>
                      </m:sSub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0F84D03-09D9-85AC-2824-D2395BE08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20" y="1690687"/>
                <a:ext cx="9276080" cy="4720273"/>
              </a:xfrm>
              <a:prstGeom prst="rect">
                <a:avLst/>
              </a:prstGeom>
              <a:blipFill>
                <a:blip r:embed="rId3"/>
                <a:stretch>
                  <a:fillRect l="-684" t="-1072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954018-470D-93EE-3E39-ED2887269874}"/>
                  </a:ext>
                </a:extLst>
              </p:cNvPr>
              <p:cNvSpPr txBox="1"/>
              <p:nvPr/>
            </p:nvSpPr>
            <p:spPr>
              <a:xfrm>
                <a:off x="3957320" y="4050823"/>
                <a:ext cx="1808480" cy="3385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𝐾</m:t>
                          </m:r>
                        </m:sub>
                      </m:sSub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IL" sz="22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954018-470D-93EE-3E39-ED28872698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7320" y="4050823"/>
                <a:ext cx="1808480" cy="338554"/>
              </a:xfrm>
              <a:prstGeom prst="rect">
                <a:avLst/>
              </a:prstGeom>
              <a:blipFill>
                <a:blip r:embed="rId4"/>
                <a:stretch>
                  <a:fillRect b="-1851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D92EA0E-0EA7-3199-E228-8B28191C7B93}"/>
                  </a:ext>
                </a:extLst>
              </p:cNvPr>
              <p:cNvSpPr txBox="1"/>
              <p:nvPr/>
            </p:nvSpPr>
            <p:spPr>
              <a:xfrm>
                <a:off x="4214267" y="4396104"/>
                <a:ext cx="1294585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sub>
                      </m:sSub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IL" sz="22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D92EA0E-0EA7-3199-E228-8B28191C7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4267" y="4396104"/>
                <a:ext cx="1294585" cy="338554"/>
              </a:xfrm>
              <a:prstGeom prst="rect">
                <a:avLst/>
              </a:prstGeom>
              <a:blipFill>
                <a:blip r:embed="rId5"/>
                <a:stretch>
                  <a:fillRect l="-1942" r="-1942" b="-1851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8560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59DE-06CA-F2F2-9EF3-2981EBF6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 Who are Q, K, V?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1E4C2B-3412-7E36-E8DB-311586E6A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" y="710406"/>
            <a:ext cx="635000" cy="635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5D945A-59D1-4CAA-1B93-8763B6E89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560" y="1419860"/>
            <a:ext cx="7597140" cy="526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915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59DE-06CA-F2F2-9EF3-2981EBF6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Multiple 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472CA-6777-1EB0-677C-C8B7035A0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401346-B416-AB39-B7A5-84E8F84EE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" y="1690687"/>
            <a:ext cx="9103360" cy="4351338"/>
          </a:xfrm>
        </p:spPr>
        <p:txBody>
          <a:bodyPr/>
          <a:lstStyle/>
          <a:p>
            <a:r>
              <a:rPr lang="en-US" b="0" i="0" u="none" strike="noStrike" dirty="0">
                <a:effectLst/>
                <a:latin typeface="-apple-system"/>
              </a:rPr>
              <a:t>Can we pay attention to different stuff for the same input?</a:t>
            </a:r>
            <a:endParaRPr lang="en-I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54A056-82CE-425D-CD13-970550C7A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360" y="2188210"/>
            <a:ext cx="4479290" cy="402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7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59DE-06CA-F2F2-9EF3-2981EBF6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Multiple 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472CA-6777-1EB0-677C-C8B7035A0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87401346-B416-AB39-B7A5-84E8F84EE0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3200" y="1690687"/>
                <a:ext cx="9103360" cy="4351338"/>
              </a:xfrm>
            </p:spPr>
            <p:txBody>
              <a:bodyPr/>
              <a:lstStyle/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0" i="0" u="none" strike="noStrike" dirty="0">
                    <a:effectLst/>
                    <a:latin typeface="-apple-system"/>
                  </a:rPr>
                  <a:t>Learn multiple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𝑄</m:t>
                        </m:r>
                      </m:sub>
                    </m:sSub>
                    <m:r>
                      <a:rPr lang="en-US" b="0" i="1" u="none" strike="noStrike" dirty="0" smtClean="0">
                        <a:effectLst/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US" b="0" i="1" u="none" strike="noStrike" dirty="0" smtClean="0">
                        <a:effectLst/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u="none" strike="noStrike" dirty="0" smtClean="0">
                            <a:effectLst/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</m:oMath>
                </a14:m>
                <a:r>
                  <a:rPr lang="en-US" b="0" i="0" u="none" strike="noStrike" dirty="0">
                    <a:effectLst/>
                    <a:latin typeface="-apple-system"/>
                  </a:rPr>
                  <a:t> matrices, and combine the results from the different "heads".</a:t>
                </a:r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87401346-B416-AB39-B7A5-84E8F84EE0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3200" y="1690687"/>
                <a:ext cx="9103360" cy="4351338"/>
              </a:xfrm>
              <a:blipFill>
                <a:blip r:embed="rId3"/>
                <a:stretch>
                  <a:fillRect l="-1114" t="-203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D02EBE2E-6261-7225-F66A-DE8AB3A3B4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80" y="2628900"/>
            <a:ext cx="76962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63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8DCE8-B2C9-9F53-72D6-C51DA427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 The Transformer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98B663-3CEE-50CC-7DB7-1CA7B8DED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D7E633-826B-C8F8-F1BF-9AE7A6EF22F9}"/>
              </a:ext>
            </a:extLst>
          </p:cNvPr>
          <p:cNvSpPr txBox="1">
            <a:spLocks/>
          </p:cNvSpPr>
          <p:nvPr/>
        </p:nvSpPr>
        <p:spPr>
          <a:xfrm>
            <a:off x="223520" y="1690687"/>
            <a:ext cx="9276080" cy="47202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i="0" u="none" strike="noStrike" dirty="0">
                <a:effectLst/>
                <a:latin typeface="-apple-system"/>
              </a:rPr>
              <a:t>The attention scheme received a lot of attention thanks to the paper </a:t>
            </a:r>
            <a:r>
              <a:rPr lang="en-US" b="0" i="0" u="none" strike="noStrike" dirty="0">
                <a:effectLst/>
                <a:latin typeface="-apple-system"/>
                <a:hlinkClick r:id="rId3"/>
              </a:rPr>
              <a:t>Attention Is All You Need</a:t>
            </a:r>
            <a:r>
              <a:rPr lang="en-US" b="0" i="0" u="none" strike="noStrike" dirty="0">
                <a:effectLst/>
                <a:latin typeface="-apple-system"/>
              </a:rPr>
              <a:t> (76320 citations!!).</a:t>
            </a:r>
          </a:p>
          <a:p>
            <a:pPr marL="742950" lvl="1" indent="-285750"/>
            <a:r>
              <a:rPr lang="en-US" b="0" i="0" u="none" strike="noStrike" dirty="0">
                <a:effectLst/>
                <a:latin typeface="-apple-system"/>
              </a:rPr>
              <a:t>Before it, sequential data was processed... Sequentially.</a:t>
            </a:r>
          </a:p>
          <a:p>
            <a:pPr lvl="2"/>
            <a:r>
              <a:rPr lang="en-US" b="0" i="0" u="none" strike="noStrike" dirty="0">
                <a:effectLst/>
                <a:latin typeface="-apple-system"/>
              </a:rPr>
              <a:t>Can't maximize the </a:t>
            </a:r>
            <a:r>
              <a:rPr lang="en-US" b="0" i="0" u="none" strike="noStrike" dirty="0" err="1">
                <a:effectLst/>
                <a:latin typeface="-apple-system"/>
              </a:rPr>
              <a:t>utilisation</a:t>
            </a:r>
            <a:r>
              <a:rPr lang="en-US" b="0" i="0" u="none" strike="noStrike" dirty="0">
                <a:effectLst/>
                <a:latin typeface="-apple-system"/>
              </a:rPr>
              <a:t> of the GPU! </a:t>
            </a:r>
          </a:p>
          <a:p>
            <a:pPr marL="742950" lvl="1" indent="-285750"/>
            <a:r>
              <a:rPr lang="en-US" b="0" i="0" u="none" strike="noStrike" dirty="0">
                <a:effectLst/>
                <a:latin typeface="-apple-system"/>
              </a:rPr>
              <a:t>Using attention, the data can be processed </a:t>
            </a:r>
            <a:r>
              <a:rPr lang="en-US" b="1" i="0" u="none" strike="noStrike" dirty="0">
                <a:effectLst/>
                <a:latin typeface="-apple-system"/>
              </a:rPr>
              <a:t>all-at-once</a:t>
            </a:r>
            <a:r>
              <a:rPr lang="en-US" b="0" i="0" u="none" strike="noStrike" dirty="0">
                <a:effectLst/>
                <a:latin typeface="-apple-system"/>
              </a:rPr>
              <a:t>.</a:t>
            </a:r>
          </a:p>
          <a:p>
            <a:pPr lvl="2"/>
            <a:r>
              <a:rPr lang="en-US" b="0" i="0" u="none" strike="noStrike" dirty="0">
                <a:effectLst/>
                <a:latin typeface="-apple-system"/>
              </a:rPr>
              <a:t>Using the parallelization capabilities of GPUs.</a:t>
            </a:r>
          </a:p>
          <a:p>
            <a:r>
              <a:rPr lang="en-US" b="0" i="0" u="none" strike="noStrike" dirty="0">
                <a:effectLst/>
                <a:latin typeface="-apple-system"/>
              </a:rPr>
              <a:t>The transformer is composed of an </a:t>
            </a:r>
            <a:r>
              <a:rPr lang="en-US" b="1" i="0" u="none" strike="noStrike" dirty="0">
                <a:effectLst/>
                <a:latin typeface="-apple-system"/>
              </a:rPr>
              <a:t>Encoder</a:t>
            </a:r>
            <a:r>
              <a:rPr lang="en-US" b="0" i="0" u="none" strike="noStrike" dirty="0">
                <a:effectLst/>
                <a:latin typeface="-apple-system"/>
              </a:rPr>
              <a:t> and a </a:t>
            </a:r>
            <a:r>
              <a:rPr lang="en-US" b="1" i="0" u="none" strike="noStrike" dirty="0">
                <a:effectLst/>
                <a:latin typeface="-apple-system"/>
              </a:rPr>
              <a:t>Decoder</a:t>
            </a:r>
            <a:r>
              <a:rPr lang="en-US" b="0" i="0" u="none" strike="noStrike" dirty="0"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9466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8DCE8-B2C9-9F53-72D6-C51DA427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Encoder-decoder architectures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D7E633-826B-C8F8-F1BF-9AE7A6EF22F9}"/>
              </a:ext>
            </a:extLst>
          </p:cNvPr>
          <p:cNvSpPr txBox="1">
            <a:spLocks/>
          </p:cNvSpPr>
          <p:nvPr/>
        </p:nvSpPr>
        <p:spPr>
          <a:xfrm>
            <a:off x="223520" y="1690687"/>
            <a:ext cx="9276080" cy="47202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u="none" strike="noStrike" dirty="0">
                <a:effectLst/>
                <a:latin typeface="-apple-system"/>
              </a:rPr>
              <a:t>A common type of architecture used in many tasks.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The </a:t>
            </a:r>
            <a:r>
              <a:rPr lang="en-US" b="1" i="0" u="none" strike="noStrike" dirty="0">
                <a:effectLst/>
                <a:latin typeface="-apple-system"/>
              </a:rPr>
              <a:t>encoder</a:t>
            </a:r>
            <a:r>
              <a:rPr lang="en-US" b="0" i="0" u="none" strike="noStrike" dirty="0">
                <a:effectLst/>
                <a:latin typeface="-apple-system"/>
              </a:rPr>
              <a:t> maps the input to some latent representation, usually of a low dimension.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In the context of our course - the encoder is some type of </a:t>
            </a:r>
            <a:r>
              <a:rPr lang="en-US" b="1" i="0" u="none" strike="noStrike" dirty="0">
                <a:effectLst/>
                <a:latin typeface="-apple-system"/>
              </a:rPr>
              <a:t>feature extractor</a:t>
            </a:r>
            <a:endParaRPr lang="en-US" b="0" i="0" u="none" strike="noStrike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The </a:t>
            </a:r>
            <a:r>
              <a:rPr lang="en-US" b="1" i="0" u="none" strike="noStrike" dirty="0">
                <a:effectLst/>
                <a:latin typeface="-apple-system"/>
              </a:rPr>
              <a:t>decoder</a:t>
            </a:r>
            <a:r>
              <a:rPr lang="en-US" b="0" i="0" u="none" strike="noStrike" dirty="0">
                <a:effectLst/>
                <a:latin typeface="-apple-system"/>
              </a:rPr>
              <a:t> applies a different mapping, from the latent space to some other space (sometimes back to the input space).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This can be used to </a:t>
            </a:r>
            <a:r>
              <a:rPr lang="en-US" b="0" i="1" u="none" strike="noStrike" dirty="0">
                <a:effectLst/>
                <a:latin typeface="-apple-system"/>
              </a:rPr>
              <a:t>generate</a:t>
            </a:r>
            <a:r>
              <a:rPr lang="en-US" b="0" i="0" u="none" strike="noStrike" dirty="0">
                <a:effectLst/>
                <a:latin typeface="-apple-system"/>
              </a:rPr>
              <a:t> </a:t>
            </a:r>
            <a:r>
              <a:rPr lang="en-US" b="1" i="0" u="none" strike="noStrike" dirty="0">
                <a:effectLst/>
                <a:latin typeface="-apple-system"/>
              </a:rPr>
              <a:t>new</a:t>
            </a:r>
            <a:r>
              <a:rPr lang="en-US" b="0" i="0" u="none" strike="noStrike" dirty="0">
                <a:effectLst/>
                <a:latin typeface="-apple-system"/>
              </a:rPr>
              <a:t> 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31A4E-CE2D-8407-34EC-F4FAB1E46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" y="71040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869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8DCE8-B2C9-9F53-72D6-C51DA427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>
                <a:solidFill>
                  <a:srgbClr val="EF596F"/>
                </a:solidFill>
                <a:effectLst/>
                <a:latin typeface="-apple-system"/>
              </a:rPr>
              <a:t>Encoder-decoder architectures</a:t>
            </a:r>
            <a:endParaRPr lang="en-US" b="1" i="0" u="none" strike="noStrike" dirty="0">
              <a:solidFill>
                <a:srgbClr val="EF596F"/>
              </a:solidFill>
              <a:effectLst/>
              <a:latin typeface="-apple-system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D7E633-826B-C8F8-F1BF-9AE7A6EF22F9}"/>
              </a:ext>
            </a:extLst>
          </p:cNvPr>
          <p:cNvSpPr txBox="1">
            <a:spLocks/>
          </p:cNvSpPr>
          <p:nvPr/>
        </p:nvSpPr>
        <p:spPr>
          <a:xfrm>
            <a:off x="223520" y="1690687"/>
            <a:ext cx="9276080" cy="47202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u="none" strike="noStrike" dirty="0">
              <a:effectLst/>
              <a:latin typeface="-apple-syste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31A4E-CE2D-8407-34EC-F4FAB1E46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" y="710406"/>
            <a:ext cx="635000" cy="63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4475BA-D895-3676-5607-5B9F8594A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1345406"/>
            <a:ext cx="69596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66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13AAF-231D-8309-37D8-F61C115E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Scary Transformer Diagram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5B1C3B-9BD5-6A3F-B963-3A56299744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C2E58A-8589-D848-AFA8-8BB86B400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920" y="1424939"/>
            <a:ext cx="3837940" cy="520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178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13AAF-231D-8309-37D8-F61C115E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Breaking it down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E7BF23-FE0F-8167-EE91-9E031995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1C0DBC1-DBDA-A8EA-2798-F5A8FCD99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37000" y="2349500"/>
            <a:ext cx="4318000" cy="2870200"/>
          </a:xfrm>
        </p:spPr>
      </p:pic>
    </p:spTree>
    <p:extLst>
      <p:ext uri="{BB962C8B-B14F-4D97-AF65-F5344CB8AC3E}">
        <p14:creationId xmlns:p14="http://schemas.microsoft.com/office/powerpoint/2010/main" val="915449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13AAF-231D-8309-37D8-F61C115E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Breaking it down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E7BF23-FE0F-8167-EE91-9E031995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D330E6-05A4-FF84-FD0E-53A432F72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802" y="2557780"/>
            <a:ext cx="3822700" cy="2717800"/>
          </a:xfrm>
          <a:prstGeom prst="rect">
            <a:avLst/>
          </a:prstGeo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578136BB-D8BB-F6F6-042E-03665C6A5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81580"/>
            <a:ext cx="43180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9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11B20-B790-3650-9A67-243996CD9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Agenda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7D5D0-1197-BCF8-1284-63FE26605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Processing Sequences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Attention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Self-Attention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Who are Q, K, V?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Multiple Heads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The Transformer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Architecture Breakdown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A Zoo of Transformers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Recommended Videos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strike="noStrike" dirty="0">
                <a:effectLst/>
                <a:latin typeface="-apple-system"/>
              </a:rPr>
              <a:t>Credits</a:t>
            </a:r>
          </a:p>
          <a:p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734AEB-342D-0A79-169A-75325B51F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88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13AAF-231D-8309-37D8-F61C115E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Breaking it down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E7BF23-FE0F-8167-EE91-9E031995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D330E6-05A4-FF84-FD0E-53A432F72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30" y="2395220"/>
            <a:ext cx="3822700" cy="271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5A6283-C3DF-3BFB-1E53-6EAA4F4B7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4640" y="1291928"/>
            <a:ext cx="3837940" cy="520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408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6F533-D9A2-7996-F586-AEBB09D34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In the transformer: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The encoder uses attention layers to create meaningful features.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The decoder uses the previous outputs to query which of those features is important for the next output (keys and values).</a:t>
            </a:r>
          </a:p>
          <a:p>
            <a:endParaRPr lang="en-IL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BD033-4A16-9F5F-6A7A-C8D1101F3EE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EF596F"/>
                </a:solidFill>
                <a:latin typeface="-apple-system"/>
              </a:rPr>
              <a:t>Breaking it down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1E3ADF-3A94-9D3E-D9BC-9DFA19BD5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89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0BD033-4A16-9F5F-6A7A-C8D1101F3EE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EF596F"/>
                </a:solidFill>
                <a:latin typeface="-apple-system"/>
              </a:rPr>
              <a:t>Breaking it down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1E3ADF-3A94-9D3E-D9BC-9DFA19BD5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3A4C5-C000-B095-8A41-3185268F5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-23258"/>
            <a:ext cx="4720590" cy="688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897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DD9A72-BAA3-EEEC-E8E1-AC8A8FEB7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525" y="1866265"/>
            <a:ext cx="7528309" cy="4351338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EB2E40-6B2E-64EC-94F2-ACE23205830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EF596F"/>
                </a:solidFill>
                <a:latin typeface="-apple-system"/>
              </a:rPr>
              <a:t>Breaking it down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ED5793-83AF-23EF-4044-6E7F141A4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71040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394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9CE1B-5BEE-1B95-B275-08B56BF23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A Zoo of Transformers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CE091D-2867-7D69-7E30-C7755DF03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7125CF-93FE-2EE0-69C5-1C583781A612}"/>
              </a:ext>
            </a:extLst>
          </p:cNvPr>
          <p:cNvSpPr txBox="1"/>
          <p:nvPr/>
        </p:nvSpPr>
        <p:spPr>
          <a:xfrm>
            <a:off x="838200" y="1899920"/>
            <a:ext cx="106934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Since that paper, people have used the transformer architecture in many ways, for many different tasks.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We’ll focus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 vision</a:t>
            </a:r>
          </a:p>
          <a:p>
            <a:b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149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9CE1B-5BEE-1B95-B275-08B56BF23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The Vision Transformer(</a:t>
            </a:r>
            <a:r>
              <a:rPr lang="en-US" b="1" i="0" u="none" strike="noStrike" dirty="0" err="1">
                <a:solidFill>
                  <a:srgbClr val="EF596F"/>
                </a:solidFill>
                <a:effectLst/>
                <a:latin typeface="-apple-system"/>
              </a:rPr>
              <a:t>ViT</a:t>
            </a:r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)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CE091D-2867-7D69-7E30-C7755DF03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23E94A-CBED-0D39-7E07-9C25D9C24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01190"/>
            <a:ext cx="7772400" cy="358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95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9CE1B-5BEE-1B95-B275-08B56BF23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EF596F"/>
                </a:solidFill>
                <a:effectLst/>
                <a:latin typeface="-apple-system"/>
              </a:rPr>
              <a:t>GPT </a:t>
            </a:r>
            <a:endParaRPr lang="en-IL" dirty="0">
              <a:solidFill>
                <a:srgbClr val="EF596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CE091D-2867-7D69-7E30-C7755DF03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5EB850-B0E4-5089-A833-534BD97D8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210" y="1483190"/>
            <a:ext cx="7772400" cy="389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089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9CE1B-5BEE-1B95-B275-08B56BF23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 err="1">
                <a:solidFill>
                  <a:srgbClr val="EF596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Swin</a:t>
            </a:r>
            <a:r>
              <a:rPr lang="en-US" b="1" i="0" u="none" strike="noStrike" dirty="0">
                <a:solidFill>
                  <a:srgbClr val="EF596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Transformer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CE091D-2867-7D69-7E30-C7755DF03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3200" y="710406"/>
            <a:ext cx="635000" cy="635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0D65B7-4EF6-6964-7C5B-64D4033F0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710" y="1690688"/>
            <a:ext cx="8655050" cy="498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248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B9AD3-E233-4F99-E8F9-A34244772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aren’t they everywhere?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AC9573-FF6F-F53E-EB67-45DB90C9B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00" y="1376319"/>
            <a:ext cx="7772400" cy="548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4205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B9AD3-E233-4F99-E8F9-A34244772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aren’t they everywhere?</a:t>
            </a:r>
            <a:endParaRPr lang="en-I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62FC5F-58AA-3AB7-A2B9-3584E6001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5590" y="2558415"/>
            <a:ext cx="8877300" cy="1993900"/>
          </a:xfrm>
        </p:spPr>
      </p:pic>
    </p:spTree>
    <p:extLst>
      <p:ext uri="{BB962C8B-B14F-4D97-AF65-F5344CB8AC3E}">
        <p14:creationId xmlns:p14="http://schemas.microsoft.com/office/powerpoint/2010/main" val="340919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11B20-B790-3650-9A67-243996CD9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0" y="699465"/>
            <a:ext cx="10515600" cy="1325563"/>
          </a:xfrm>
        </p:spPr>
        <p:txBody>
          <a:bodyPr/>
          <a:lstStyle/>
          <a:p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Processing Sequences</a:t>
            </a:r>
            <a:br>
              <a:rPr lang="en-US" b="0" dirty="0">
                <a:solidFill>
                  <a:srgbClr val="97A7C8"/>
                </a:solidFill>
                <a:effectLst/>
                <a:latin typeface="Menlo" panose="020B0609030804020204" pitchFamily="49" charset="0"/>
              </a:rPr>
            </a:b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7D5D0-1197-BCF8-1284-63FE2660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40440" cy="4788535"/>
          </a:xfrm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Many domains have data that is sequential in nature.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Natural language processing (NLP), speech and audio processing, financial data (such as stock prices), etc.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In sequential data, each data point depends on the ones that come before it.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So, we want </a:t>
            </a:r>
            <a:r>
              <a:rPr lang="en-US" b="1" i="0" u="none" strike="noStrike" dirty="0">
                <a:effectLst/>
                <a:latin typeface="-apple-system"/>
              </a:rPr>
              <a:t>context</a:t>
            </a:r>
            <a:r>
              <a:rPr lang="en-US" b="0" i="0" u="none" strike="noStrike" dirty="0">
                <a:effectLst/>
                <a:latin typeface="-apple-system"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A 5 that came after a 4, which came after a 3, and so on...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But how long should our context be?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effectLst/>
              <a:latin typeface="-apple-system"/>
            </a:endParaRPr>
          </a:p>
          <a:p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14AD90-122F-1F72-662D-6DE25FF8E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449608"/>
            <a:ext cx="1270000" cy="127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D08389-B22E-9A40-7C00-4AB4771C4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70" y="3767345"/>
            <a:ext cx="10734260" cy="158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009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7ADA9-DBDE-52C2-26A1-7DC6610A8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Questions?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02920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067FDB-5C25-DDDA-E2C0-E6B98467E4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3536" y="158734"/>
            <a:ext cx="3919883" cy="526832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B5366B-9747-E7A1-51AE-0AE225B59A8D}"/>
              </a:ext>
            </a:extLst>
          </p:cNvPr>
          <p:cNvSpPr txBox="1"/>
          <p:nvPr/>
        </p:nvSpPr>
        <p:spPr>
          <a:xfrm>
            <a:off x="4003536" y="5657795"/>
            <a:ext cx="4186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sz="3200" dirty="0"/>
              <a:t>Not really possible…</a:t>
            </a:r>
          </a:p>
        </p:txBody>
      </p:sp>
    </p:spTree>
    <p:extLst>
      <p:ext uri="{BB962C8B-B14F-4D97-AF65-F5344CB8AC3E}">
        <p14:creationId xmlns:p14="http://schemas.microsoft.com/office/powerpoint/2010/main" val="363599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C6722-CACD-E4B4-EEF2-47A44CFF3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i="0" u="none" strike="noStrike" dirty="0">
                <a:effectLst/>
                <a:latin typeface="-apple-system"/>
              </a:rPr>
            </a:br>
            <a:r>
              <a:rPr lang="en-US" b="0" dirty="0">
                <a:solidFill>
                  <a:srgbClr val="EF596F"/>
                </a:solidFill>
                <a:effectLst/>
                <a:latin typeface="Menlo" panose="020B0609030804020204" pitchFamily="49" charset="0"/>
              </a:rPr>
              <a:t>Do we need “forever”?</a:t>
            </a:r>
            <a:br>
              <a:rPr lang="en-US" b="0" dirty="0">
                <a:solidFill>
                  <a:srgbClr val="97A7C8"/>
                </a:solidFill>
                <a:effectLst/>
                <a:latin typeface="Menlo" panose="020B0609030804020204" pitchFamily="49" charset="0"/>
              </a:rPr>
            </a:br>
            <a:endParaRPr lang="en-I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CA425F-DD65-5A0D-B44B-72C4065B0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Spoiler – Not really, we can do with “very long” too</a:t>
            </a:r>
          </a:p>
        </p:txBody>
      </p:sp>
    </p:spTree>
    <p:extLst>
      <p:ext uri="{BB962C8B-B14F-4D97-AF65-F5344CB8AC3E}">
        <p14:creationId xmlns:p14="http://schemas.microsoft.com/office/powerpoint/2010/main" val="3066573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2C190-7137-F649-10EA-07F482425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Short Pivot to RNN’s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2917-9AE7-B72F-6BC0-0CDDA4191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none" strike="noStrike" dirty="0">
                <a:effectLst/>
                <a:latin typeface="Söhne"/>
              </a:rPr>
              <a:t>RNNs(Recurrent Neural Networks) are neural networks that process sequential data, capturing temporal dependencies.</a:t>
            </a:r>
          </a:p>
          <a:p>
            <a:r>
              <a:rPr lang="en-US" b="0" i="0" u="none" strike="noStrike" dirty="0">
                <a:effectLst/>
                <a:latin typeface="Söhne"/>
              </a:rPr>
              <a:t>RNNs update their hidden state based on current input and previous state, analyzing sequences of arbitrary lengths.</a:t>
            </a:r>
          </a:p>
          <a:p>
            <a:r>
              <a:rPr lang="en-US" b="0" i="0" u="none" strike="noStrike" dirty="0">
                <a:effectLst/>
                <a:latin typeface="Söhne"/>
              </a:rPr>
              <a:t>RNNs retain information from earlier inputs, making them useful for language modeling, speech recognition, and more.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837946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2C190-7137-F649-10EA-07F482425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Short Pivot to RNN’s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2917-9AE7-B72F-6BC0-0CDDA4191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They are not very good though…</a:t>
            </a:r>
          </a:p>
          <a:p>
            <a:pPr lvl="1"/>
            <a:r>
              <a:rPr lang="en-IL" dirty="0"/>
              <a:t>Vanishing gradients</a:t>
            </a:r>
          </a:p>
          <a:p>
            <a:pPr lvl="1"/>
            <a:r>
              <a:rPr lang="en-IL" dirty="0"/>
              <a:t>Slow to train</a:t>
            </a:r>
          </a:p>
          <a:p>
            <a:pPr lvl="1"/>
            <a:r>
              <a:rPr lang="en-IL" dirty="0"/>
              <a:t>Essentailly hold very short contexts</a:t>
            </a:r>
          </a:p>
        </p:txBody>
      </p:sp>
    </p:spTree>
    <p:extLst>
      <p:ext uri="{BB962C8B-B14F-4D97-AF65-F5344CB8AC3E}">
        <p14:creationId xmlns:p14="http://schemas.microsoft.com/office/powerpoint/2010/main" val="1508696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0BD7-DDE3-5F97-B830-13D3F501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>
                <a:solidFill>
                  <a:srgbClr val="EF596F"/>
                </a:solidFill>
              </a:rPr>
              <a:t>Now onto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21991-8A8D-B494-A6F6-35E6C9D85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Presented first in the (extremly important paper) “Attention is all you need”, </a:t>
            </a:r>
            <a:r>
              <a:rPr lang="en-US" b="0" i="0" u="none" strike="noStrike" dirty="0">
                <a:effectLst/>
                <a:latin typeface="Söhne"/>
              </a:rPr>
              <a:t>Vaswani et al.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Söhne"/>
              </a:rPr>
              <a:t>Essentially, it wants to </a:t>
            </a:r>
            <a:r>
              <a:rPr lang="en-US" b="0" i="0" u="none" strike="noStrike" dirty="0">
                <a:effectLst/>
                <a:latin typeface="-apple-system"/>
              </a:rPr>
              <a:t>teach a model to </a:t>
            </a:r>
            <a:r>
              <a:rPr lang="en-US" b="1" i="0" u="none" strike="noStrike" dirty="0">
                <a:effectLst/>
                <a:latin typeface="-apple-system"/>
              </a:rPr>
              <a:t>pay attention</a:t>
            </a:r>
            <a:r>
              <a:rPr lang="en-US" b="0" i="0" u="none" strike="noStrike" dirty="0">
                <a:effectLst/>
                <a:latin typeface="-apple-system"/>
              </a:rPr>
              <a:t> to the more important features and understand the relationships between them.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An example: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Task: Translate the English sentence "I am a student" to French.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-apple-system"/>
              </a:rPr>
              <a:t>Let's assume we have a dictionary where each English word (a </a:t>
            </a:r>
            <a:r>
              <a:rPr lang="en-US" b="1" i="0" u="none" strike="noStrike" dirty="0">
                <a:effectLst/>
                <a:latin typeface="-apple-system"/>
              </a:rPr>
              <a:t>key</a:t>
            </a:r>
            <a:r>
              <a:rPr lang="en-US" b="0" i="0" u="none" strike="noStrike" dirty="0">
                <a:effectLst/>
                <a:latin typeface="-apple-system"/>
              </a:rPr>
              <a:t>) has a direct translation to French (a </a:t>
            </a:r>
            <a:r>
              <a:rPr lang="en-US" b="1" i="0" u="none" strike="noStrike" dirty="0">
                <a:effectLst/>
                <a:latin typeface="-apple-system"/>
              </a:rPr>
              <a:t>value</a:t>
            </a:r>
            <a:r>
              <a:rPr lang="en-US" b="0" i="0" u="none" strike="noStrike" dirty="0">
                <a:effectLst/>
                <a:latin typeface="-apple-system"/>
              </a:rPr>
              <a:t>)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117784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</TotalTime>
  <Words>1198</Words>
  <Application>Microsoft Macintosh PowerPoint</Application>
  <PresentationFormat>Widescreen</PresentationFormat>
  <Paragraphs>156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-apple-system</vt:lpstr>
      <vt:lpstr>Arial</vt:lpstr>
      <vt:lpstr>Calibri</vt:lpstr>
      <vt:lpstr>Calibri Light</vt:lpstr>
      <vt:lpstr>Cambria Math</vt:lpstr>
      <vt:lpstr>Menlo</vt:lpstr>
      <vt:lpstr>Söhne</vt:lpstr>
      <vt:lpstr>STIXMathJax_Main</vt:lpstr>
      <vt:lpstr>Office Theme</vt:lpstr>
      <vt:lpstr>EE 046746 - Technion - Computer Vision </vt:lpstr>
      <vt:lpstr>PowerPoint Presentation</vt:lpstr>
      <vt:lpstr>Agenda</vt:lpstr>
      <vt:lpstr>Processing Sequences </vt:lpstr>
      <vt:lpstr>PowerPoint Presentation</vt:lpstr>
      <vt:lpstr> Do we need “forever”? </vt:lpstr>
      <vt:lpstr>Short Pivot to RNN’s</vt:lpstr>
      <vt:lpstr>Short Pivot to RNN’s</vt:lpstr>
      <vt:lpstr>Now onto Attention</vt:lpstr>
      <vt:lpstr>Now onto Attention</vt:lpstr>
      <vt:lpstr>Now onto Attention</vt:lpstr>
      <vt:lpstr>Attention</vt:lpstr>
      <vt:lpstr>Attention</vt:lpstr>
      <vt:lpstr>Attention</vt:lpstr>
      <vt:lpstr>Attention Weights Matrix Visualization</vt:lpstr>
      <vt:lpstr>Attention Weights Matrix Visualization</vt:lpstr>
      <vt:lpstr> Self-Attention</vt:lpstr>
      <vt:lpstr> Self-Attention</vt:lpstr>
      <vt:lpstr> Who are Q, K, V?</vt:lpstr>
      <vt:lpstr> Who are Q, K, V?</vt:lpstr>
      <vt:lpstr> Who are Q, K, V?</vt:lpstr>
      <vt:lpstr>Multiple Heads</vt:lpstr>
      <vt:lpstr>Multiple Heads</vt:lpstr>
      <vt:lpstr> The Transformer</vt:lpstr>
      <vt:lpstr>Encoder-decoder architectures</vt:lpstr>
      <vt:lpstr>Encoder-decoder architectures</vt:lpstr>
      <vt:lpstr>Scary Transformer Diagram</vt:lpstr>
      <vt:lpstr>Breaking it down</vt:lpstr>
      <vt:lpstr>Breaking it down</vt:lpstr>
      <vt:lpstr>Breaking it down</vt:lpstr>
      <vt:lpstr>PowerPoint Presentation</vt:lpstr>
      <vt:lpstr>PowerPoint Presentation</vt:lpstr>
      <vt:lpstr>PowerPoint Presentation</vt:lpstr>
      <vt:lpstr>A Zoo of Transformers</vt:lpstr>
      <vt:lpstr>The Vision Transformer(ViT)</vt:lpstr>
      <vt:lpstr>GPT </vt:lpstr>
      <vt:lpstr>Swin Transformer</vt:lpstr>
      <vt:lpstr>Why aren’t they everywhere?</vt:lpstr>
      <vt:lpstr>Why aren’t they everywhere?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 046746 - Technion - Computer Vision </dc:title>
  <dc:creator>Yiftach Edelstein</dc:creator>
  <cp:lastModifiedBy>Yiftach Edelstein</cp:lastModifiedBy>
  <cp:revision>4</cp:revision>
  <dcterms:created xsi:type="dcterms:W3CDTF">2023-05-29T15:04:47Z</dcterms:created>
  <dcterms:modified xsi:type="dcterms:W3CDTF">2023-05-30T10:38:14Z</dcterms:modified>
</cp:coreProperties>
</file>

<file path=docProps/thumbnail.jpeg>
</file>